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9"/>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301" r:id="rId20"/>
    <p:sldId id="298" r:id="rId21"/>
    <p:sldId id="299" r:id="rId22"/>
    <p:sldId id="302" r:id="rId23"/>
    <p:sldId id="300" r:id="rId24"/>
    <p:sldId id="280" r:id="rId25"/>
    <p:sldId id="281" r:id="rId26"/>
    <p:sldId id="282" r:id="rId27"/>
    <p:sldId id="284" r:id="rId28"/>
    <p:sldId id="283" r:id="rId29"/>
    <p:sldId id="285" r:id="rId30"/>
    <p:sldId id="287" r:id="rId31"/>
    <p:sldId id="286" r:id="rId32"/>
    <p:sldId id="288" r:id="rId33"/>
    <p:sldId id="290" r:id="rId34"/>
    <p:sldId id="289" r:id="rId35"/>
    <p:sldId id="268" r:id="rId36"/>
    <p:sldId id="291" r:id="rId37"/>
    <p:sldId id="292" r:id="rId38"/>
    <p:sldId id="293" r:id="rId39"/>
    <p:sldId id="295" r:id="rId40"/>
    <p:sldId id="256" r:id="rId41"/>
    <p:sldId id="278" r:id="rId42"/>
    <p:sldId id="273" r:id="rId43"/>
    <p:sldId id="274" r:id="rId44"/>
    <p:sldId id="275" r:id="rId45"/>
    <p:sldId id="276" r:id="rId46"/>
    <p:sldId id="277" r:id="rId47"/>
    <p:sldId id="26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28" autoAdjust="0"/>
    <p:restoredTop sz="52709" autoAdjust="0"/>
  </p:normalViewPr>
  <p:slideViewPr>
    <p:cSldViewPr snapToGrid="0">
      <p:cViewPr varScale="1">
        <p:scale>
          <a:sx n="38" d="100"/>
          <a:sy n="38" d="100"/>
        </p:scale>
        <p:origin x="1973"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Independent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16</a:t>
            </a:fld>
            <a:endParaRPr lang="en-US"/>
          </a:p>
        </p:txBody>
      </p:sp>
    </p:spTree>
    <p:extLst>
      <p:ext uri="{BB962C8B-B14F-4D97-AF65-F5344CB8AC3E}">
        <p14:creationId xmlns:p14="http://schemas.microsoft.com/office/powerpoint/2010/main" val="364081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38</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uom190346a/sleep-health-and-lifestyle-data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dirty="0"/>
              <a:t>Analysis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fontScale="90000"/>
          </a:bodyPr>
          <a:lstStyle/>
          <a:p>
            <a:pPr algn="ctr"/>
            <a:r>
              <a:rPr lang="en-US" sz="3000" dirty="0"/>
              <a:t>Q2. What is the relationship between physical activity and improved mental health outcomes in tech workers?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1800" dirty="0"/>
              <a:t>Sleep Health and Lifestyle Dataset on Kaggle </a:t>
            </a:r>
          </a:p>
          <a:p>
            <a:pPr marL="0" indent="0">
              <a:lnSpc>
                <a:spcPct val="110000"/>
              </a:lnSpc>
              <a:buNone/>
            </a:pPr>
            <a:r>
              <a:rPr lang="en-US" sz="1800" dirty="0">
                <a:hlinkClick r:id="rId3"/>
              </a:rPr>
              <a:t>https://www.kaggle.com/datasets/uom190346a/sleep-health-and-lifestyle-dataset</a:t>
            </a:r>
            <a:endParaRPr lang="en-US" sz="1800" dirty="0"/>
          </a:p>
          <a:p>
            <a:pPr marL="0" indent="0">
              <a:lnSpc>
                <a:spcPct val="110000"/>
              </a:lnSpc>
              <a:buNone/>
            </a:pPr>
            <a:endParaRPr lang="en-US" sz="1800" dirty="0"/>
          </a:p>
          <a:p>
            <a:pPr marL="0" indent="0">
              <a:lnSpc>
                <a:spcPct val="110000"/>
              </a:lnSpc>
              <a:buNone/>
            </a:pPr>
            <a:r>
              <a:rPr lang="en-US" sz="1800" dirty="0"/>
              <a:t>I found the 'Sleep Health and Lifestyle Dataset' on Kaggle to be incredibly insightful. It contains valuable information on various factors such as sleep patterns, lifestyle choices, and demographics. These metrics provide a comprehensive view that is helpful for analyzing sleep health trends and their correlations with lifestyle habits</a:t>
            </a:r>
          </a:p>
          <a:p>
            <a:pPr marL="0" indent="0">
              <a:lnSpc>
                <a:spcPct val="110000"/>
              </a:lnSpc>
              <a:buNone/>
            </a:pPr>
            <a:endParaRPr lang="en-US" sz="1800" dirty="0"/>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23437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4" name="Group 9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5" name="Group 9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96" name="Group 9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p:nvSpPr>
          <p:cNvPr id="135" name="Rectangle 13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8" name="Group 13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6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6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39" name="Group 13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17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8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2DC5D1-787A-EFD6-123C-9DEEBB1E7CB6}"/>
              </a:ext>
            </a:extLst>
          </p:cNvPr>
          <p:cNvPicPr>
            <a:picLocks noChangeAspect="1"/>
          </p:cNvPicPr>
          <p:nvPr/>
        </p:nvPicPr>
        <p:blipFill>
          <a:blip r:embed="rId3"/>
          <a:stretch>
            <a:fillRect/>
          </a:stretch>
        </p:blipFill>
        <p:spPr>
          <a:xfrm>
            <a:off x="1118988" y="1607836"/>
            <a:ext cx="6112382" cy="3636866"/>
          </a:xfrm>
          <a:prstGeom prst="rect">
            <a:avLst/>
          </a:prstGeom>
        </p:spPr>
      </p:pic>
      <p:sp>
        <p:nvSpPr>
          <p:cNvPr id="4" name="TextBox 3">
            <a:extLst>
              <a:ext uri="{FF2B5EF4-FFF2-40B4-BE49-F238E27FC236}">
                <a16:creationId xmlns:a16="http://schemas.microsoft.com/office/drawing/2014/main" id="{E85ABBED-A1FE-FB7B-761E-54D233512B67}"/>
              </a:ext>
            </a:extLst>
          </p:cNvPr>
          <p:cNvSpPr txBox="1"/>
          <p:nvPr/>
        </p:nvSpPr>
        <p:spPr>
          <a:xfrm>
            <a:off x="8036040" y="636588"/>
            <a:ext cx="3558269" cy="5154613"/>
          </a:xfrm>
          <a:prstGeom prst="rect">
            <a:avLst/>
          </a:prstGeom>
        </p:spPr>
        <p:txBody>
          <a:bodyPr vert="horz" lIns="91440" tIns="45720" rIns="91440" bIns="45720" rtlCol="0">
            <a:normAutofit fontScale="92500"/>
          </a:bodyPr>
          <a:lstStyle/>
          <a:p>
            <a:pPr defTabSz="914400">
              <a:lnSpc>
                <a:spcPct val="110000"/>
              </a:lnSpc>
              <a:spcAft>
                <a:spcPts val="600"/>
              </a:spcAft>
              <a:buSzPct val="125000"/>
            </a:pPr>
            <a:r>
              <a:rPr lang="en-US" sz="1600" dirty="0">
                <a:solidFill>
                  <a:srgbClr val="FFFFFF"/>
                </a:solidFill>
              </a:rPr>
              <a:t>Physical Activity Level vs. Stress Level :</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We observed a negative correlation between physical activity levels and stress levels. With the new filtered data, we expect this trend to persist.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For the remaining occupations like Software Engineers and Engineers, their stress levels may show clearer declines with higher physical activity, given that these professions are often sedentary, and physical activity can provide a significant mental health benefit.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Analysis: The relationship between physical activity and stress reduction should remain visible or even more pronounced in the filtered group, confirming that engaging in regular physical activity helps mitigate stress, especially in professions with a sedentary nature like engineering and sales.</a:t>
            </a:r>
          </a:p>
        </p:txBody>
      </p:sp>
    </p:spTree>
    <p:extLst>
      <p:ext uri="{BB962C8B-B14F-4D97-AF65-F5344CB8AC3E}">
        <p14:creationId xmlns:p14="http://schemas.microsoft.com/office/powerpoint/2010/main" val="192241779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56" name="Rectangle 5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0" name="Rectangle 5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8" name="TextBox 7">
            <a:extLst>
              <a:ext uri="{FF2B5EF4-FFF2-40B4-BE49-F238E27FC236}">
                <a16:creationId xmlns:a16="http://schemas.microsoft.com/office/drawing/2014/main" id="{18AD5D30-61CD-75A2-B35C-CA53A29B5ACB}"/>
              </a:ext>
            </a:extLst>
          </p:cNvPr>
          <p:cNvSpPr txBox="1"/>
          <p:nvPr/>
        </p:nvSpPr>
        <p:spPr>
          <a:xfrm>
            <a:off x="801464" y="280318"/>
            <a:ext cx="2851417"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dirty="0">
                <a:solidFill>
                  <a:srgbClr val="FFFFFF"/>
                </a:solidFill>
                <a:latin typeface="+mj-lt"/>
                <a:ea typeface="+mj-ea"/>
                <a:cs typeface="+mj-cs"/>
              </a:rPr>
              <a:t>Daily Steps vs. Sleep Quality </a:t>
            </a:r>
          </a:p>
        </p:txBody>
      </p:sp>
      <p:sp>
        <p:nvSpPr>
          <p:cNvPr id="7" name="TextBox 6">
            <a:extLst>
              <a:ext uri="{FF2B5EF4-FFF2-40B4-BE49-F238E27FC236}">
                <a16:creationId xmlns:a16="http://schemas.microsoft.com/office/drawing/2014/main" id="{3BF5249F-9854-72F0-9A8E-310FF469E066}"/>
              </a:ext>
            </a:extLst>
          </p:cNvPr>
          <p:cNvSpPr txBox="1"/>
          <p:nvPr/>
        </p:nvSpPr>
        <p:spPr>
          <a:xfrm>
            <a:off x="820514" y="1524328"/>
            <a:ext cx="2862444" cy="4593008"/>
          </a:xfrm>
          <a:prstGeom prst="rect">
            <a:avLst/>
          </a:prstGeom>
        </p:spPr>
        <p:txBody>
          <a:bodyPr vert="horz" lIns="91440" tIns="45720" rIns="91440" bIns="45720" rtlCol="0">
            <a:normAutofit fontScale="40000" lnSpcReduction="20000"/>
          </a:bodyPr>
          <a:lstStyle/>
          <a:p>
            <a:pPr defTabSz="914400">
              <a:lnSpc>
                <a:spcPct val="110000"/>
              </a:lnSpc>
              <a:spcAft>
                <a:spcPts val="600"/>
              </a:spcAft>
              <a:buSzPct val="125000"/>
            </a:pPr>
            <a:r>
              <a:rPr lang="en-US" sz="900" dirty="0">
                <a:solidFill>
                  <a:srgbClr val="FFFFFF"/>
                </a:solidFill>
              </a:rPr>
              <a:t> </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More daily steps were correlated with better sleep quality. After filtering out some occupations, this correlation should still be relevant but might show more consistency across the remaining tech-related professions.</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Tech workers like Software Engineers and Engineers, who generally work long hours in front of screens, can benefit from physical activity, particularly in terms of improved sleep. Increased daily steps are likely to contribute to better sleep quality in these roles due to the positive effects of exercise on reducing stress, improving cardiovascular health, and promoting better sleep cycles.</a:t>
            </a:r>
          </a:p>
          <a:p>
            <a:pPr indent="-228600" defTabSz="914400">
              <a:lnSpc>
                <a:spcPct val="110000"/>
              </a:lnSpc>
              <a:spcAft>
                <a:spcPts val="600"/>
              </a:spcAft>
              <a:buSzPct val="125000"/>
              <a:buFont typeface="Arial" panose="020B0604020202020204" pitchFamily="34" charset="0"/>
              <a:buChar char="•"/>
            </a:pPr>
            <a:r>
              <a:rPr lang="en-US" sz="2500" dirty="0">
                <a:solidFill>
                  <a:srgbClr val="FFFFFF"/>
                </a:solidFill>
              </a:rPr>
              <a:t>Analysis: With the filtered data, the relationship between daily steps and sleep quality is expected to become clearer. Occupations like software engineering, which are highly sedentary, are more likely to exhibit improvements in sleep quality as their physical activity increases. This reinforces the notion that even light physical activities like walking can significantly improve sleep and, consequently, mental health in tech professions.</a:t>
            </a:r>
          </a:p>
        </p:txBody>
      </p:sp>
      <p:grpSp>
        <p:nvGrpSpPr>
          <p:cNvPr id="64" name="Group 6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3" name="Picture 2" descr="A graph of green bars&#10;&#10;Description automatically generated">
            <a:extLst>
              <a:ext uri="{FF2B5EF4-FFF2-40B4-BE49-F238E27FC236}">
                <a16:creationId xmlns:a16="http://schemas.microsoft.com/office/drawing/2014/main" id="{395FB9FC-959D-3D2F-256D-B06EF2876D2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4386382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786DB-154B-3093-F306-ADEE6BFC1008}"/>
              </a:ext>
            </a:extLst>
          </p:cNvPr>
          <p:cNvSpPr txBox="1"/>
          <p:nvPr/>
        </p:nvSpPr>
        <p:spPr>
          <a:xfrm>
            <a:off x="1719072" y="1014984"/>
            <a:ext cx="8110728" cy="830997"/>
          </a:xfrm>
          <a:prstGeom prst="rect">
            <a:avLst/>
          </a:prstGeom>
          <a:noFill/>
        </p:spPr>
        <p:txBody>
          <a:bodyPr wrap="square" rtlCol="0">
            <a:spAutoFit/>
          </a:bodyPr>
          <a:lstStyle/>
          <a:p>
            <a:r>
              <a:rPr lang="en-US" sz="4800" dirty="0"/>
              <a:t>Analysis: </a:t>
            </a:r>
          </a:p>
        </p:txBody>
      </p:sp>
      <p:sp>
        <p:nvSpPr>
          <p:cNvPr id="3" name="TextBox 2">
            <a:extLst>
              <a:ext uri="{FF2B5EF4-FFF2-40B4-BE49-F238E27FC236}">
                <a16:creationId xmlns:a16="http://schemas.microsoft.com/office/drawing/2014/main" id="{34ECEDEE-BED8-AFF1-C84C-DF07AF6837A5}"/>
              </a:ext>
            </a:extLst>
          </p:cNvPr>
          <p:cNvSpPr txBox="1"/>
          <p:nvPr/>
        </p:nvSpPr>
        <p:spPr>
          <a:xfrm>
            <a:off x="1399032" y="2660904"/>
            <a:ext cx="9537192" cy="2862322"/>
          </a:xfrm>
          <a:prstGeom prst="rect">
            <a:avLst/>
          </a:prstGeom>
          <a:noFill/>
        </p:spPr>
        <p:txBody>
          <a:bodyPr wrap="square" rtlCol="0">
            <a:spAutoFit/>
          </a:bodyPr>
          <a:lstStyle/>
          <a:p>
            <a:r>
              <a:rPr lang="en-US" dirty="0"/>
              <a:t>Stress Reduction through Activity: Tech workers and those in sedentary roles can benefit greatly from increasing their physical activity levels. The filtered dataset helps focus on these roles, where physical activity may not only improve physical health but also significantly reduce stress. Better Sleep through Steps: As most of the remaining occupations (software engineers, engineers) involve long hours of sitting, the data shows that adding physical activity (e.g., through walking) has a positive impact on sleep quality. Better sleep leads to improved overall mental health, reduced anxiety, and greater work productivity. In summary, the filtered dataset supports the same trends but allows for clearer analysis by focusing on tech-related occupations. Increased physical activity continues to demonstrate a strong correlation with lower stress and improved sleep, especially in roles that are predominantly sedentary.</a:t>
            </a:r>
          </a:p>
        </p:txBody>
      </p:sp>
    </p:spTree>
    <p:extLst>
      <p:ext uri="{BB962C8B-B14F-4D97-AF65-F5344CB8AC3E}">
        <p14:creationId xmlns:p14="http://schemas.microsoft.com/office/powerpoint/2010/main" val="261518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6232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How company size might interfere with mental Health</a:t>
            </a: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According to my scatter plots, linear regression, and R squared value there isn't a correlation between size of the company and work interfering with mental health.</a:t>
            </a: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 </a:t>
            </a:r>
            <a:br>
              <a:rPr lang="en-US" sz="2800" dirty="0">
                <a:solidFill>
                  <a:srgbClr val="FFFFFF"/>
                </a:solidFill>
              </a:rPr>
            </a:br>
            <a:r>
              <a:rPr lang="en-US" sz="2800" dirty="0">
                <a:solidFill>
                  <a:srgbClr val="FFFFFF"/>
                </a:solidFill>
              </a:rPr>
              <a:t>vs </a:t>
            </a:r>
            <a:br>
              <a:rPr lang="en-US" sz="2800" dirty="0">
                <a:solidFill>
                  <a:srgbClr val="FFFFFF"/>
                </a:solidFill>
              </a:rPr>
            </a:br>
            <a:r>
              <a:rPr lang="en-US" sz="2800" dirty="0">
                <a:solidFill>
                  <a:srgbClr val="FFFFFF"/>
                </a:solidFill>
              </a:rPr>
              <a:t>work interference</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As you can see it doesn’t matter what size your company is. Work will always sometimes interfere with your mental health.</a:t>
            </a: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remote work opportunities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The larger the company the less work from home opportunities are available.</a:t>
            </a: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gets larger the number of companies providing mental health benefits increases. </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the likelihood of employer provided mental health benefits increases. And drastically increases once there are 1000 or more employees.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care options</a:t>
            </a: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the company size increases more resources are put towards their mental health care options being known.</a:t>
            </a:r>
          </a:p>
          <a:p>
            <a:pPr marL="0" indent="0">
              <a:buNone/>
            </a:pPr>
            <a:endParaRPr lang="en-US" sz="20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57" name="Rectangle 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605D138-D063-6A56-27E1-C874E279EE0E}"/>
              </a:ext>
            </a:extLst>
          </p:cNvPr>
          <p:cNvSpPr>
            <a:spLocks noGrp="1"/>
          </p:cNvSpPr>
          <p:nvPr>
            <p:ph type="title"/>
          </p:nvPr>
        </p:nvSpPr>
        <p:spPr>
          <a:xfrm>
            <a:off x="855266" y="618518"/>
            <a:ext cx="2851417" cy="1478570"/>
          </a:xfrm>
        </p:spPr>
        <p:txBody>
          <a:bodyPr vert="horz" lIns="91440" tIns="45720" rIns="91440" bIns="45720" rtlCol="0" anchor="ctr">
            <a:normAutofit fontScale="90000"/>
          </a:bodyPr>
          <a:lstStyle/>
          <a:p>
            <a:r>
              <a:rPr lang="en-US" dirty="0">
                <a:solidFill>
                  <a:srgbClr val="FFFFFF"/>
                </a:solidFill>
              </a:rPr>
              <a:t>Company size</a:t>
            </a:r>
            <a:br>
              <a:rPr lang="en-US" dirty="0">
                <a:solidFill>
                  <a:srgbClr val="FFFFFF"/>
                </a:solidFill>
              </a:rPr>
            </a:br>
            <a:r>
              <a:rPr lang="en-US" dirty="0">
                <a:solidFill>
                  <a:srgbClr val="FFFFFF"/>
                </a:solidFill>
              </a:rPr>
              <a:t>vs</a:t>
            </a:r>
            <a:br>
              <a:rPr lang="en-US" dirty="0">
                <a:solidFill>
                  <a:srgbClr val="FFFFFF"/>
                </a:solidFill>
              </a:rPr>
            </a:br>
            <a:r>
              <a:rPr lang="en-US" dirty="0">
                <a:solidFill>
                  <a:srgbClr val="FFFFFF"/>
                </a:solidFill>
              </a:rPr>
              <a:t>Mental health resources</a:t>
            </a:r>
          </a:p>
        </p:txBody>
      </p:sp>
      <p:sp>
        <p:nvSpPr>
          <p:cNvPr id="6" name="Text Placeholder 5">
            <a:extLst>
              <a:ext uri="{FF2B5EF4-FFF2-40B4-BE49-F238E27FC236}">
                <a16:creationId xmlns:a16="http://schemas.microsoft.com/office/drawing/2014/main" id="{3839132B-50BA-010E-DF5B-941B033A44F1}"/>
              </a:ext>
            </a:extLst>
          </p:cNvPr>
          <p:cNvSpPr>
            <a:spLocks noGrp="1"/>
          </p:cNvSpPr>
          <p:nvPr>
            <p:ph type="body" sz="half" idx="2"/>
          </p:nvPr>
        </p:nvSpPr>
        <p:spPr>
          <a:xfrm>
            <a:off x="844620" y="2249487"/>
            <a:ext cx="2862444" cy="3957302"/>
          </a:xfrm>
        </p:spPr>
        <p:txBody>
          <a:bodyPr vert="horz" lIns="91440" tIns="45720" rIns="91440" bIns="45720" rtlCol="0">
            <a:normAutofit/>
          </a:bodyPr>
          <a:lstStyle/>
          <a:p>
            <a:r>
              <a:rPr lang="en-US" sz="2000" dirty="0">
                <a:solidFill>
                  <a:srgbClr val="FFFFFF"/>
                </a:solidFill>
              </a:rPr>
              <a:t>Also, as the company size increases the number of companies with resources to learn about mental health and how to seek help.</a:t>
            </a:r>
          </a:p>
        </p:txBody>
      </p:sp>
      <p:grpSp>
        <p:nvGrpSpPr>
          <p:cNvPr id="65" name="Group 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208295917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Mental health resources</a:t>
            </a:r>
            <a:endParaRPr lang="en-US" sz="3200" dirty="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Unfortunately, it seems a lot of people don’t know about these provided resources. Still the number of companies with these resources goes up as the company size increases.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Anonymity</a:t>
            </a: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anonymity is protected for using mental health resources. A little less protected in smaller companies but overall companies are protecting it across the board.</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Ease of mental health leave</a:t>
            </a: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As company size increases the ease of taking a mental health leave doesn’t increase. It seems that in every company its somewhat easy to take a mental health leave.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leave  </a:t>
            </a: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Although a lot of people in the companies seem to find it somewhat easy there are a lot of people in the companies that ‘Don’t know’ which could affect mental health if employees don't feel comfortable taking leave for their own mental health.</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Fear of negative consequences </a:t>
            </a: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pPr marL="0" indent="0">
              <a:buNone/>
            </a:pPr>
            <a:endParaRPr lang="en-US" sz="1400" dirty="0">
              <a:solidFill>
                <a:srgbClr val="FFFFFF"/>
              </a:solidFill>
            </a:endParaRPr>
          </a:p>
          <a:p>
            <a:pPr marL="0" indent="0">
              <a:buNone/>
            </a:pPr>
            <a:r>
              <a:rPr lang="en-US" sz="2000" dirty="0">
                <a:solidFill>
                  <a:srgbClr val="FFFFFF"/>
                </a:solidFill>
              </a:rPr>
              <a:t>As company size increases the fear of negative consequences also increases. While most people still think there won't be consequences the number of people that do still rises as the company size increases.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coworkers</a:t>
            </a: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Autofit/>
          </a:bodyPr>
          <a:lstStyle/>
          <a:p>
            <a:pPr marL="0" indent="0">
              <a:buNone/>
            </a:pPr>
            <a:r>
              <a:rPr lang="en-US" sz="2000" dirty="0">
                <a:solidFill>
                  <a:srgbClr val="FFFFFF"/>
                </a:solidFill>
              </a:rPr>
              <a:t>Across all company sizes, everyone is willing to talk to some of their coworkers. And it seems as the company size increases more people answer ‘No’, which makes sense as most people do not want to share their mental health with everyone.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 </a:t>
            </a:r>
            <a:br>
              <a:rPr lang="en-US" sz="3200" dirty="0">
                <a:solidFill>
                  <a:srgbClr val="FFFFFF"/>
                </a:solidFill>
              </a:rPr>
            </a:br>
            <a:r>
              <a:rPr lang="en-US" sz="3200" dirty="0">
                <a:solidFill>
                  <a:srgbClr val="FFFFFF"/>
                </a:solidFill>
              </a:rPr>
              <a:t>vs </a:t>
            </a:r>
            <a:br>
              <a:rPr lang="en-US" sz="3200" dirty="0">
                <a:solidFill>
                  <a:srgbClr val="FFFFFF"/>
                </a:solidFill>
              </a:rPr>
            </a:br>
            <a:r>
              <a:rPr lang="en-US" sz="3200" dirty="0">
                <a:solidFill>
                  <a:srgbClr val="FFFFFF"/>
                </a:solidFill>
              </a:rPr>
              <a:t>talking to supervisors</a:t>
            </a: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Across all company sizes people are willing to talk to their supervisors about their mental health. But as the company size increases there is a substantial increase in the amount of people not willing to talk to them as well.</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observed consequences</a:t>
            </a: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In every company size the vast majority of people have not observed or heard of negative consequences for their mental health condition.</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491</TotalTime>
  <Words>3169</Words>
  <Application>Microsoft Office PowerPoint</Application>
  <PresentationFormat>Widescreen</PresentationFormat>
  <Paragraphs>178</Paragraphs>
  <Slides>44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Q2. What is the relationship between physical activity and improved mental health outcomes in tech workers?</vt:lpstr>
      <vt:lpstr>EXPLORATION: Identify Data Sources</vt:lpstr>
      <vt:lpstr>PowerPoint Presentation</vt:lpstr>
      <vt:lpstr>PowerPoint Presentation</vt:lpstr>
      <vt:lpstr>PowerPoint Presentation</vt:lpstr>
      <vt:lpstr>Q3: What is the correlation between company size and mental health issues among employees?</vt:lpstr>
      <vt:lpstr>How company size might interfere with mental Health</vt:lpstr>
      <vt:lpstr>Company size  vs  work interference</vt:lpstr>
      <vt:lpstr>Company size vs remote work opportunities</vt:lpstr>
      <vt:lpstr>Company Size vs Mental Health benefits</vt:lpstr>
      <vt:lpstr>Company size vs mental health benefits</vt:lpstr>
      <vt:lpstr>Company Size vs Mental Health care options</vt:lpstr>
      <vt:lpstr>Company size vs Mental health resources</vt:lpstr>
      <vt:lpstr>Company size vs Mental health resources</vt:lpstr>
      <vt:lpstr>Company size vs Anonymity</vt:lpstr>
      <vt:lpstr>Company size vs Ease of mental health leave</vt:lpstr>
      <vt:lpstr>Company size vs Mental health leave  </vt:lpstr>
      <vt:lpstr>Company size vs Fear of negative consequences </vt:lpstr>
      <vt:lpstr>Company size vs  talking to coworkers</vt:lpstr>
      <vt:lpstr>Company size  vs  talking to supervisors</vt:lpstr>
      <vt:lpstr>Company size vs observed consequences</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Don Doggett</cp:lastModifiedBy>
  <cp:revision>19</cp:revision>
  <dcterms:created xsi:type="dcterms:W3CDTF">2024-10-01T02:26:22Z</dcterms:created>
  <dcterms:modified xsi:type="dcterms:W3CDTF">2024-10-08T00:37:18Z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